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66" r:id="rId5"/>
    <p:sldId id="257" r:id="rId6"/>
    <p:sldId id="258" r:id="rId7"/>
    <p:sldId id="277" r:id="rId8"/>
    <p:sldId id="273" r:id="rId9"/>
    <p:sldId id="274" r:id="rId10"/>
    <p:sldId id="278" r:id="rId11"/>
    <p:sldId id="281" r:id="rId12"/>
    <p:sldId id="282" r:id="rId13"/>
    <p:sldId id="279" r:id="rId14"/>
    <p:sldId id="280"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74" autoAdjust="0"/>
  </p:normalViewPr>
  <p:slideViewPr>
    <p:cSldViewPr snapToGrid="0" showGuides="1">
      <p:cViewPr varScale="1">
        <p:scale>
          <a:sx n="89" d="100"/>
          <a:sy n="89" d="100"/>
        </p:scale>
        <p:origin x="432" y="48"/>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xmlns=""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31.05.2024</a:t>
            </a:fld>
            <a:endParaRPr lang="ru-RU"/>
          </a:p>
        </p:txBody>
      </p:sp>
      <p:sp>
        <p:nvSpPr>
          <p:cNvPr id="4" name="Footer Placeholder 3">
            <a:extLst>
              <a:ext uri="{FF2B5EF4-FFF2-40B4-BE49-F238E27FC236}">
                <a16:creationId xmlns:a16="http://schemas.microsoft.com/office/drawing/2014/main" xmlns=""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xmlns=""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31.05.2024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dirty="0"/>
          </a:p>
        </p:txBody>
      </p:sp>
    </p:spTree>
    <p:extLst>
      <p:ext uri="{BB962C8B-B14F-4D97-AF65-F5344CB8AC3E}">
        <p14:creationId xmlns:p14="http://schemas.microsoft.com/office/powerpoint/2010/main" val="180656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xmlns=""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xmlns=""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xmlns=""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xmlns=""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xmlns=""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xmlns=""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xmlns=""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xmlns=""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xmlns=""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xmlns=""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xmlns=""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xmlns=""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xmlns=""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xmlns=""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xmlns=""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xmlns=""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xmlns=""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xmlns=""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xmlns=""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xmlns=""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xmlns=""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xmlns=""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xmlns=""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xmlns=""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xmlns=""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xmlns=""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xmlns=""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xmlns=""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xmlns=""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xmlns=""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xmlns=""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xmlns=""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xmlns=""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xmlns=""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xmlns=""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xmlns=""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xmlns=""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xmlns=""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xmlns=""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xmlns=""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xmlns=""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xmlns=""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xmlns=""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xmlns=""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xmlns=""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xmlns=""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xmlns=""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xmlns=""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xmlns=""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xmlns=""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xmlns=""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xmlns=""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xmlns=""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xmlns=""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xmlns=""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xmlns=""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xmlns=""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xmlns=""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xmlns=""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xmlns=""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xmlns=""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xmlns=""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xmlns=""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xmlns=""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xmlns=""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xmlns=""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xmlns=""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xmlns=""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xmlns=""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xmlns=""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xmlns=""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xmlns=""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xmlns=""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xmlns=""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xmlns=""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xmlns=""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xmlns=""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xmlns=""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xmlns=""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xmlns=""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xmlns=""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xmlns=""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xmlns=""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xmlns=""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xmlns=""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xmlns=""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xmlns=""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5.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4C9CC-E38A-467A-8F1C-459375F5EDFF}"/>
              </a:ext>
            </a:extLst>
          </p:cNvPr>
          <p:cNvSpPr>
            <a:spLocks noGrp="1"/>
          </p:cNvSpPr>
          <p:nvPr>
            <p:ph type="title"/>
          </p:nvPr>
        </p:nvSpPr>
        <p:spPr/>
        <p:txBody>
          <a:bodyPr/>
          <a:lstStyle/>
          <a:p>
            <a:r>
              <a:rPr lang="en-US" sz="2800" dirty="0">
                <a:effectLst/>
              </a:rPr>
              <a:t>Enhancing Images for Color Vision Deficiency (CVD) with Deep Learning </a:t>
            </a:r>
            <a:endParaRPr lang="ru-RU" sz="2800" dirty="0"/>
          </a:p>
        </p:txBody>
      </p:sp>
      <p:pic>
        <p:nvPicPr>
          <p:cNvPr id="12" name="Picture Placeholder 11">
            <a:extLst>
              <a:ext uri="{FF2B5EF4-FFF2-40B4-BE49-F238E27FC236}">
                <a16:creationId xmlns:a16="http://schemas.microsoft.com/office/drawing/2014/main" xmlns="" id="{A93ACF4C-E9B0-426E-B719-A441974AD9CE}"/>
              </a:ext>
            </a:extLst>
          </p:cNvPr>
          <p:cNvPicPr>
            <a:picLocks noGrp="1" noChangeAspect="1"/>
          </p:cNvPicPr>
          <p:nvPr>
            <p:ph type="pic" sz="quarter" idx="21"/>
          </p:nvPr>
        </p:nvPicPr>
        <p:blipFill>
          <a:blip r:embed="rId2"/>
          <a:srcRect l="6011" r="6011"/>
          <a:stretch/>
        </p:blipFill>
        <p:spPr>
          <a:xfrm>
            <a:off x="4614953" y="0"/>
            <a:ext cx="7585924" cy="5949573"/>
          </a:xfrm>
        </p:spPr>
      </p:pic>
      <p:sp>
        <p:nvSpPr>
          <p:cNvPr id="5" name="Text Placeholder 4">
            <a:extLst>
              <a:ext uri="{FF2B5EF4-FFF2-40B4-BE49-F238E27FC236}">
                <a16:creationId xmlns:a16="http://schemas.microsoft.com/office/drawing/2014/main" xmlns="" id="{C362BC73-B6E0-E4AE-85AC-EB14D5801D21}"/>
              </a:ext>
            </a:extLst>
          </p:cNvPr>
          <p:cNvSpPr>
            <a:spLocks noGrp="1"/>
          </p:cNvSpPr>
          <p:nvPr>
            <p:ph type="body" sz="quarter" idx="13"/>
          </p:nvPr>
        </p:nvSpPr>
        <p:spPr/>
        <p:txBody>
          <a:bodyPr>
            <a:normAutofit fontScale="55000" lnSpcReduction="20000"/>
          </a:bodyPr>
          <a:lstStyle/>
          <a:p>
            <a:r>
              <a:rPr lang="en-US" dirty="0"/>
              <a:t>Taneem Ahmed (2013102042)</a:t>
            </a:r>
          </a:p>
          <a:p>
            <a:r>
              <a:rPr lang="en-US" dirty="0"/>
              <a:t>Siddhartha Sankar Saha (2011567042)</a:t>
            </a:r>
          </a:p>
          <a:p>
            <a:r>
              <a:rPr lang="en-US" dirty="0"/>
              <a:t>Mahbub Morshed Rifat (2011415042)</a:t>
            </a:r>
          </a:p>
        </p:txBody>
      </p:sp>
    </p:spTree>
    <p:extLst>
      <p:ext uri="{BB962C8B-B14F-4D97-AF65-F5344CB8AC3E}">
        <p14:creationId xmlns:p14="http://schemas.microsoft.com/office/powerpoint/2010/main" val="1650012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1F3D754-9574-5DD5-2809-1F6261AADC3D}"/>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4" name="Title 3">
            <a:extLst>
              <a:ext uri="{FF2B5EF4-FFF2-40B4-BE49-F238E27FC236}">
                <a16:creationId xmlns:a16="http://schemas.microsoft.com/office/drawing/2014/main" xmlns="" id="{FD8111CD-8373-8747-4C60-BB01DB8D5040}"/>
              </a:ext>
            </a:extLst>
          </p:cNvPr>
          <p:cNvSpPr>
            <a:spLocks noGrp="1"/>
          </p:cNvSpPr>
          <p:nvPr>
            <p:ph type="title"/>
          </p:nvPr>
        </p:nvSpPr>
        <p:spPr/>
        <p:txBody>
          <a:bodyPr/>
          <a:lstStyle/>
          <a:p>
            <a:r>
              <a:rPr lang="en-US" dirty="0" smtClean="0"/>
              <a:t>RESULTS (Visualized)</a:t>
            </a:r>
            <a:endParaRPr lang="en-US" dirty="0"/>
          </a:p>
        </p:txBody>
      </p:sp>
      <p:pic>
        <p:nvPicPr>
          <p:cNvPr id="22" name="Content Placeholder 21">
            <a:extLst>
              <a:ext uri="{FF2B5EF4-FFF2-40B4-BE49-F238E27FC236}">
                <a16:creationId xmlns:a16="http://schemas.microsoft.com/office/drawing/2014/main" xmlns="" id="{32EEBBBE-7473-C27F-5404-E7AC931865C5}"/>
              </a:ext>
            </a:extLst>
          </p:cNvPr>
          <p:cNvPicPr>
            <a:picLocks noGrp="1" noChangeAspect="1"/>
          </p:cNvPicPr>
          <p:nvPr>
            <p:ph sz="half" idx="1"/>
          </p:nvPr>
        </p:nvPicPr>
        <p:blipFill>
          <a:blip r:embed="rId2"/>
          <a:stretch>
            <a:fillRect/>
          </a:stretch>
        </p:blipFill>
        <p:spPr>
          <a:xfrm>
            <a:off x="1257300" y="1739364"/>
            <a:ext cx="4003573" cy="2251609"/>
          </a:xfrm>
        </p:spPr>
      </p:pic>
      <p:pic>
        <p:nvPicPr>
          <p:cNvPr id="23" name="Content Placeholder 21">
            <a:extLst>
              <a:ext uri="{FF2B5EF4-FFF2-40B4-BE49-F238E27FC236}">
                <a16:creationId xmlns:a16="http://schemas.microsoft.com/office/drawing/2014/main" xmlns="" id="{8E2E07D0-AE5B-B495-9CB8-9D548CC251B4}"/>
              </a:ext>
            </a:extLst>
          </p:cNvPr>
          <p:cNvPicPr>
            <a:picLocks noChangeAspect="1"/>
          </p:cNvPicPr>
          <p:nvPr/>
        </p:nvPicPr>
        <p:blipFill>
          <a:blip r:embed="rId3"/>
          <a:srcRect/>
          <a:stretch/>
        </p:blipFill>
        <p:spPr>
          <a:xfrm>
            <a:off x="6324600" y="1739365"/>
            <a:ext cx="4003572" cy="2251609"/>
          </a:xfrm>
          <a:prstGeom prst="rect">
            <a:avLst/>
          </a:prstGeom>
        </p:spPr>
      </p:pic>
      <p:pic>
        <p:nvPicPr>
          <p:cNvPr id="24" name="Content Placeholder 21">
            <a:extLst>
              <a:ext uri="{FF2B5EF4-FFF2-40B4-BE49-F238E27FC236}">
                <a16:creationId xmlns:a16="http://schemas.microsoft.com/office/drawing/2014/main" xmlns="" id="{B877EE4B-202E-89E4-CF5A-E2B9E7CEA0CE}"/>
              </a:ext>
            </a:extLst>
          </p:cNvPr>
          <p:cNvPicPr>
            <a:picLocks noChangeAspect="1"/>
          </p:cNvPicPr>
          <p:nvPr/>
        </p:nvPicPr>
        <p:blipFill>
          <a:blip r:embed="rId4"/>
          <a:srcRect/>
          <a:stretch/>
        </p:blipFill>
        <p:spPr>
          <a:xfrm>
            <a:off x="1257301" y="4239897"/>
            <a:ext cx="4003572" cy="2251608"/>
          </a:xfrm>
          <a:prstGeom prst="rect">
            <a:avLst/>
          </a:prstGeom>
        </p:spPr>
      </p:pic>
      <p:pic>
        <p:nvPicPr>
          <p:cNvPr id="25" name="Content Placeholder 21">
            <a:extLst>
              <a:ext uri="{FF2B5EF4-FFF2-40B4-BE49-F238E27FC236}">
                <a16:creationId xmlns:a16="http://schemas.microsoft.com/office/drawing/2014/main" xmlns="" id="{BE7F42B8-9475-1401-D34D-20B7581DD8BB}"/>
              </a:ext>
            </a:extLst>
          </p:cNvPr>
          <p:cNvPicPr>
            <a:picLocks noChangeAspect="1"/>
          </p:cNvPicPr>
          <p:nvPr/>
        </p:nvPicPr>
        <p:blipFill>
          <a:blip r:embed="rId5"/>
          <a:srcRect/>
          <a:stretch/>
        </p:blipFill>
        <p:spPr>
          <a:xfrm>
            <a:off x="6324601" y="4239897"/>
            <a:ext cx="4003570" cy="2251608"/>
          </a:xfrm>
          <a:prstGeom prst="rect">
            <a:avLst/>
          </a:prstGeom>
        </p:spPr>
      </p:pic>
      <p:sp>
        <p:nvSpPr>
          <p:cNvPr id="27" name="TextBox 26">
            <a:extLst>
              <a:ext uri="{FF2B5EF4-FFF2-40B4-BE49-F238E27FC236}">
                <a16:creationId xmlns:a16="http://schemas.microsoft.com/office/drawing/2014/main" xmlns="" id="{71E26923-E429-FB02-FCC9-3368CAA08C0D}"/>
              </a:ext>
            </a:extLst>
          </p:cNvPr>
          <p:cNvSpPr txBox="1"/>
          <p:nvPr/>
        </p:nvSpPr>
        <p:spPr>
          <a:xfrm>
            <a:off x="5306388" y="2250505"/>
            <a:ext cx="1018212" cy="1223412"/>
          </a:xfrm>
          <a:prstGeom prst="rect">
            <a:avLst/>
          </a:prstGeom>
          <a:noFill/>
        </p:spPr>
        <p:txBody>
          <a:bodyPr wrap="square">
            <a:spAutoFit/>
          </a:bodyPr>
          <a:lstStyle/>
          <a:p>
            <a:r>
              <a:rPr lang="en-US" sz="1050" i="1" dirty="0"/>
              <a:t>To a </a:t>
            </a:r>
            <a:r>
              <a:rPr lang="en-US" sz="1050" i="1" dirty="0" err="1" smtClean="0"/>
              <a:t>Deuteranope,the</a:t>
            </a:r>
            <a:r>
              <a:rPr lang="en-US" sz="1050" i="1" dirty="0" smtClean="0"/>
              <a:t> </a:t>
            </a:r>
          </a:p>
          <a:p>
            <a:r>
              <a:rPr lang="en-US" sz="1050" i="1" dirty="0" smtClean="0"/>
              <a:t>flowers </a:t>
            </a:r>
          </a:p>
          <a:p>
            <a:r>
              <a:rPr lang="en-US" sz="1050" i="1" dirty="0" smtClean="0"/>
              <a:t>would </a:t>
            </a:r>
          </a:p>
          <a:p>
            <a:r>
              <a:rPr lang="en-US" sz="1050" i="1" dirty="0" smtClean="0"/>
              <a:t>look </a:t>
            </a:r>
          </a:p>
          <a:p>
            <a:r>
              <a:rPr lang="en-US" sz="1050" i="1" dirty="0" smtClean="0"/>
              <a:t>like this </a:t>
            </a:r>
            <a:r>
              <a:rPr lang="en-US" sz="1050" b="1" dirty="0" smtClean="0">
                <a:sym typeface="Wingdings" panose="05000000000000000000" pitchFamily="2" charset="2"/>
              </a:rPr>
              <a:t></a:t>
            </a:r>
            <a:endParaRPr lang="en-US" sz="1050" b="1" dirty="0"/>
          </a:p>
        </p:txBody>
      </p:sp>
      <p:sp>
        <p:nvSpPr>
          <p:cNvPr id="30" name="TextBox 29">
            <a:extLst>
              <a:ext uri="{FF2B5EF4-FFF2-40B4-BE49-F238E27FC236}">
                <a16:creationId xmlns:a16="http://schemas.microsoft.com/office/drawing/2014/main" xmlns="" id="{75753F62-1574-9019-814A-03EC856AAAC1}"/>
              </a:ext>
            </a:extLst>
          </p:cNvPr>
          <p:cNvSpPr txBox="1"/>
          <p:nvPr/>
        </p:nvSpPr>
        <p:spPr>
          <a:xfrm>
            <a:off x="6324600" y="3985981"/>
            <a:ext cx="4042161" cy="253916"/>
          </a:xfrm>
          <a:prstGeom prst="rect">
            <a:avLst/>
          </a:prstGeom>
          <a:noFill/>
        </p:spPr>
        <p:txBody>
          <a:bodyPr wrap="square">
            <a:spAutoFit/>
          </a:bodyPr>
          <a:lstStyle/>
          <a:p>
            <a:r>
              <a:rPr lang="en-US" sz="1050" i="1" dirty="0"/>
              <a:t>The green and red colors and their related shades look the same</a:t>
            </a:r>
          </a:p>
        </p:txBody>
      </p:sp>
      <p:sp>
        <p:nvSpPr>
          <p:cNvPr id="31" name="TextBox 30">
            <a:extLst>
              <a:ext uri="{FF2B5EF4-FFF2-40B4-BE49-F238E27FC236}">
                <a16:creationId xmlns:a16="http://schemas.microsoft.com/office/drawing/2014/main" xmlns="" id="{A23DAD73-22B9-1F48-4435-6F41E2B84E46}"/>
              </a:ext>
            </a:extLst>
          </p:cNvPr>
          <p:cNvSpPr txBox="1"/>
          <p:nvPr/>
        </p:nvSpPr>
        <p:spPr>
          <a:xfrm>
            <a:off x="2032588" y="6483214"/>
            <a:ext cx="3760148" cy="253916"/>
          </a:xfrm>
          <a:prstGeom prst="rect">
            <a:avLst/>
          </a:prstGeom>
          <a:noFill/>
        </p:spPr>
        <p:txBody>
          <a:bodyPr wrap="square">
            <a:spAutoFit/>
          </a:bodyPr>
          <a:lstStyle/>
          <a:p>
            <a:r>
              <a:rPr lang="en-US" sz="1050" i="1" dirty="0"/>
              <a:t>Daltonization modifies </a:t>
            </a:r>
            <a:r>
              <a:rPr lang="en-US" sz="1050" i="1" dirty="0" smtClean="0"/>
              <a:t>the colors:</a:t>
            </a:r>
            <a:endParaRPr lang="en-US" sz="1050" i="1" dirty="0"/>
          </a:p>
        </p:txBody>
      </p:sp>
      <p:sp>
        <p:nvSpPr>
          <p:cNvPr id="32" name="TextBox 31">
            <a:extLst>
              <a:ext uri="{FF2B5EF4-FFF2-40B4-BE49-F238E27FC236}">
                <a16:creationId xmlns:a16="http://schemas.microsoft.com/office/drawing/2014/main" xmlns="" id="{3C821DAE-F403-1720-8425-3F2E23644AFC}"/>
              </a:ext>
            </a:extLst>
          </p:cNvPr>
          <p:cNvSpPr txBox="1"/>
          <p:nvPr/>
        </p:nvSpPr>
        <p:spPr>
          <a:xfrm>
            <a:off x="5306389" y="4648749"/>
            <a:ext cx="972695" cy="1223412"/>
          </a:xfrm>
          <a:prstGeom prst="rect">
            <a:avLst/>
          </a:prstGeom>
          <a:noFill/>
        </p:spPr>
        <p:txBody>
          <a:bodyPr wrap="square">
            <a:spAutoFit/>
          </a:bodyPr>
          <a:lstStyle/>
          <a:p>
            <a:r>
              <a:rPr lang="en-US" sz="1050" i="1" dirty="0"/>
              <a:t>If we </a:t>
            </a:r>
            <a:endParaRPr lang="en-US" sz="1050" i="1" dirty="0" smtClean="0"/>
          </a:p>
          <a:p>
            <a:r>
              <a:rPr lang="en-US" sz="1050" i="1" dirty="0" smtClean="0"/>
              <a:t>do </a:t>
            </a:r>
            <a:r>
              <a:rPr lang="en-US" sz="1050" i="1" dirty="0"/>
              <a:t>a simulation on top of the daltonization it will look like </a:t>
            </a:r>
            <a:r>
              <a:rPr lang="en-US" sz="1050" i="1" dirty="0" smtClean="0"/>
              <a:t>this </a:t>
            </a:r>
            <a:r>
              <a:rPr lang="en-US" sz="1050" b="1" dirty="0" smtClean="0">
                <a:sym typeface="Wingdings" panose="05000000000000000000" pitchFamily="2" charset="2"/>
              </a:rPr>
              <a:t></a:t>
            </a:r>
            <a:endParaRPr lang="en-US" sz="1050" b="1" dirty="0"/>
          </a:p>
        </p:txBody>
      </p:sp>
      <p:sp>
        <p:nvSpPr>
          <p:cNvPr id="33" name="TextBox 32">
            <a:extLst>
              <a:ext uri="{FF2B5EF4-FFF2-40B4-BE49-F238E27FC236}">
                <a16:creationId xmlns:a16="http://schemas.microsoft.com/office/drawing/2014/main" xmlns="" id="{DB916A40-B69C-2605-2D0A-20E38F7990AE}"/>
              </a:ext>
            </a:extLst>
          </p:cNvPr>
          <p:cNvSpPr txBox="1"/>
          <p:nvPr/>
        </p:nvSpPr>
        <p:spPr>
          <a:xfrm>
            <a:off x="6324600" y="6491505"/>
            <a:ext cx="4112310" cy="253916"/>
          </a:xfrm>
          <a:prstGeom prst="rect">
            <a:avLst/>
          </a:prstGeom>
          <a:noFill/>
        </p:spPr>
        <p:txBody>
          <a:bodyPr wrap="square">
            <a:spAutoFit/>
          </a:bodyPr>
          <a:lstStyle/>
          <a:p>
            <a:r>
              <a:rPr lang="en-US" sz="1050" i="1" dirty="0"/>
              <a:t>Now a Deuteranope can distinguish the flower’s colors so easily.</a:t>
            </a:r>
          </a:p>
        </p:txBody>
      </p:sp>
      <p:sp>
        <p:nvSpPr>
          <p:cNvPr id="13" name="TextBox 12">
            <a:extLst>
              <a:ext uri="{FF2B5EF4-FFF2-40B4-BE49-F238E27FC236}">
                <a16:creationId xmlns:a16="http://schemas.microsoft.com/office/drawing/2014/main" xmlns="" id="{A23DAD73-22B9-1F48-4435-6F41E2B84E46}"/>
              </a:ext>
            </a:extLst>
          </p:cNvPr>
          <p:cNvSpPr txBox="1"/>
          <p:nvPr/>
        </p:nvSpPr>
        <p:spPr>
          <a:xfrm>
            <a:off x="1868794" y="3962349"/>
            <a:ext cx="3760148" cy="253916"/>
          </a:xfrm>
          <a:prstGeom prst="rect">
            <a:avLst/>
          </a:prstGeom>
          <a:noFill/>
        </p:spPr>
        <p:txBody>
          <a:bodyPr wrap="square">
            <a:spAutoFit/>
          </a:bodyPr>
          <a:lstStyle/>
          <a:p>
            <a:r>
              <a:rPr lang="en-US" sz="1050" i="1" dirty="0" smtClean="0"/>
              <a:t>Original Image with </a:t>
            </a:r>
            <a:r>
              <a:rPr lang="en-US" sz="1050" i="1" dirty="0" smtClean="0"/>
              <a:t>original colors / shades</a:t>
            </a:r>
            <a:endParaRPr lang="en-US" sz="1050" i="1" dirty="0"/>
          </a:p>
        </p:txBody>
      </p:sp>
    </p:spTree>
    <p:extLst>
      <p:ext uri="{BB962C8B-B14F-4D97-AF65-F5344CB8AC3E}">
        <p14:creationId xmlns:p14="http://schemas.microsoft.com/office/powerpoint/2010/main" val="96557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CA8B79A7-3379-DF74-A23B-1A03057FD184}"/>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Title 3">
            <a:extLst>
              <a:ext uri="{FF2B5EF4-FFF2-40B4-BE49-F238E27FC236}">
                <a16:creationId xmlns:a16="http://schemas.microsoft.com/office/drawing/2014/main" xmlns="" id="{C5C57369-2150-091F-E269-6D8B7877F3D5}"/>
              </a:ext>
            </a:extLst>
          </p:cNvPr>
          <p:cNvSpPr>
            <a:spLocks noGrp="1"/>
          </p:cNvSpPr>
          <p:nvPr>
            <p:ph type="title"/>
          </p:nvPr>
        </p:nvSpPr>
        <p:spPr/>
        <p:txBody>
          <a:bodyPr/>
          <a:lstStyle/>
          <a:p>
            <a:r>
              <a:rPr lang="en-US" dirty="0" smtClean="0"/>
              <a:t>RESULTS (Curves)</a:t>
            </a:r>
            <a:endParaRPr lang="en-US" dirty="0"/>
          </a:p>
        </p:txBody>
      </p:sp>
      <p:pic>
        <p:nvPicPr>
          <p:cNvPr id="8" name="Content Placeholder 7">
            <a:extLst>
              <a:ext uri="{FF2B5EF4-FFF2-40B4-BE49-F238E27FC236}">
                <a16:creationId xmlns:a16="http://schemas.microsoft.com/office/drawing/2014/main" xmlns="" id="{01AA9041-2DCD-2152-C224-7612BAD01B57}"/>
              </a:ext>
            </a:extLst>
          </p:cNvPr>
          <p:cNvPicPr>
            <a:picLocks noGrp="1" noChangeAspect="1"/>
          </p:cNvPicPr>
          <p:nvPr>
            <p:ph sz="half" idx="1"/>
          </p:nvPr>
        </p:nvPicPr>
        <p:blipFill>
          <a:blip r:embed="rId3"/>
          <a:stretch>
            <a:fillRect/>
          </a:stretch>
        </p:blipFill>
        <p:spPr>
          <a:xfrm>
            <a:off x="838200" y="2213451"/>
            <a:ext cx="5181600" cy="3108960"/>
          </a:xfrm>
        </p:spPr>
      </p:pic>
      <p:pic>
        <p:nvPicPr>
          <p:cNvPr id="10" name="Content Placeholder 9">
            <a:extLst>
              <a:ext uri="{FF2B5EF4-FFF2-40B4-BE49-F238E27FC236}">
                <a16:creationId xmlns:a16="http://schemas.microsoft.com/office/drawing/2014/main" xmlns="" id="{984E08EA-F1CF-0F8E-7E45-55DDBF3A76F5}"/>
              </a:ext>
            </a:extLst>
          </p:cNvPr>
          <p:cNvPicPr>
            <a:picLocks noGrp="1" noChangeAspect="1"/>
          </p:cNvPicPr>
          <p:nvPr>
            <p:ph sz="half" idx="2"/>
          </p:nvPr>
        </p:nvPicPr>
        <p:blipFill>
          <a:blip r:embed="rId4"/>
          <a:stretch>
            <a:fillRect/>
          </a:stretch>
        </p:blipFill>
        <p:spPr>
          <a:xfrm>
            <a:off x="6197600" y="2235676"/>
            <a:ext cx="5181600" cy="3108960"/>
          </a:xfrm>
        </p:spPr>
      </p:pic>
      <p:sp>
        <p:nvSpPr>
          <p:cNvPr id="14" name="TextBox 13">
            <a:extLst>
              <a:ext uri="{FF2B5EF4-FFF2-40B4-BE49-F238E27FC236}">
                <a16:creationId xmlns:a16="http://schemas.microsoft.com/office/drawing/2014/main" xmlns="" id="{657F775F-DAB2-C923-AD61-6B97BA2BFC58}"/>
              </a:ext>
            </a:extLst>
          </p:cNvPr>
          <p:cNvSpPr txBox="1"/>
          <p:nvPr/>
        </p:nvSpPr>
        <p:spPr>
          <a:xfrm>
            <a:off x="2010965" y="5322411"/>
            <a:ext cx="2836069" cy="461665"/>
          </a:xfrm>
          <a:prstGeom prst="rect">
            <a:avLst/>
          </a:prstGeom>
          <a:noFill/>
        </p:spPr>
        <p:txBody>
          <a:bodyPr wrap="square">
            <a:spAutoFit/>
          </a:bodyPr>
          <a:lstStyle/>
          <a:p>
            <a:pPr algn="ctr"/>
            <a:r>
              <a:rPr lang="en-US" sz="1200" dirty="0"/>
              <a:t>Training Loss: </a:t>
            </a:r>
            <a:r>
              <a:rPr lang="en-US" sz="1200" dirty="0" smtClean="0"/>
              <a:t>3.16</a:t>
            </a:r>
            <a:r>
              <a:rPr lang="en-US" sz="1200" dirty="0"/>
              <a:t>%</a:t>
            </a:r>
          </a:p>
          <a:p>
            <a:pPr algn="ctr"/>
            <a:r>
              <a:rPr lang="en-US" sz="1200" dirty="0"/>
              <a:t>Validation Loss: </a:t>
            </a:r>
            <a:r>
              <a:rPr lang="en-US" sz="1200" dirty="0" smtClean="0"/>
              <a:t>5.81</a:t>
            </a:r>
            <a:r>
              <a:rPr lang="en-US" sz="1200" dirty="0"/>
              <a:t>%</a:t>
            </a:r>
          </a:p>
        </p:txBody>
      </p:sp>
      <p:sp>
        <p:nvSpPr>
          <p:cNvPr id="18" name="TextBox 17">
            <a:extLst>
              <a:ext uri="{FF2B5EF4-FFF2-40B4-BE49-F238E27FC236}">
                <a16:creationId xmlns:a16="http://schemas.microsoft.com/office/drawing/2014/main" xmlns="" id="{B47C0B4A-9D27-AD47-7B5F-3D57FADE31F1}"/>
              </a:ext>
            </a:extLst>
          </p:cNvPr>
          <p:cNvSpPr txBox="1"/>
          <p:nvPr/>
        </p:nvSpPr>
        <p:spPr>
          <a:xfrm>
            <a:off x="5738019" y="5322410"/>
            <a:ext cx="6100762" cy="461665"/>
          </a:xfrm>
          <a:prstGeom prst="rect">
            <a:avLst/>
          </a:prstGeom>
          <a:noFill/>
        </p:spPr>
        <p:txBody>
          <a:bodyPr wrap="square">
            <a:spAutoFit/>
          </a:bodyPr>
          <a:lstStyle/>
          <a:p>
            <a:pPr algn="ctr"/>
            <a:r>
              <a:rPr lang="en-US" sz="1200" dirty="0"/>
              <a:t>Training SSIM: 90.83%</a:t>
            </a:r>
          </a:p>
          <a:p>
            <a:pPr algn="ctr"/>
            <a:r>
              <a:rPr lang="en-US" sz="1200" dirty="0"/>
              <a:t>Validation SSIM: 84.30%</a:t>
            </a:r>
          </a:p>
        </p:txBody>
      </p:sp>
    </p:spTree>
    <p:extLst>
      <p:ext uri="{BB962C8B-B14F-4D97-AF65-F5344CB8AC3E}">
        <p14:creationId xmlns:p14="http://schemas.microsoft.com/office/powerpoint/2010/main" val="517158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60E4B91E-CC99-49A7-B26A-644201DA68F5}"/>
              </a:ext>
            </a:extLst>
          </p:cNvPr>
          <p:cNvPicPr>
            <a:picLocks noGrp="1" noChangeAspect="1"/>
          </p:cNvPicPr>
          <p:nvPr>
            <p:ph type="pic" sz="quarter" idx="15"/>
          </p:nvPr>
        </p:nvPicPr>
        <p:blipFill>
          <a:blip r:embed="rId2"/>
          <a:srcRect l="15571" r="15571"/>
          <a:stretch/>
        </p:blipFill>
        <p:spPr>
          <a:xfrm>
            <a:off x="1396781" y="0"/>
            <a:ext cx="3894833" cy="5656330"/>
          </a:xfrm>
        </p:spPr>
      </p:pic>
      <p:sp>
        <p:nvSpPr>
          <p:cNvPr id="2" name="Title 1">
            <a:extLst>
              <a:ext uri="{FF2B5EF4-FFF2-40B4-BE49-F238E27FC236}">
                <a16:creationId xmlns:a16="http://schemas.microsoft.com/office/drawing/2014/main" xmlns="" id="{1E38EE8B-1608-4FFC-96B5-595AB97B845A}"/>
              </a:ext>
            </a:extLst>
          </p:cNvPr>
          <p:cNvSpPr>
            <a:spLocks noGrp="1"/>
          </p:cNvSpPr>
          <p:nvPr>
            <p:ph type="title"/>
          </p:nvPr>
        </p:nvSpPr>
        <p:spPr>
          <a:xfrm>
            <a:off x="6591776" y="875833"/>
            <a:ext cx="4762024" cy="782638"/>
          </a:xfrm>
        </p:spPr>
        <p:txBody>
          <a:bodyPr>
            <a:normAutofit fontScale="90000"/>
          </a:bodyPr>
          <a:lstStyle/>
          <a:p>
            <a:r>
              <a:rPr lang="en-US" dirty="0"/>
              <a:t>What is the project?</a:t>
            </a:r>
            <a:endParaRPr lang="ru-RU" dirty="0"/>
          </a:p>
        </p:txBody>
      </p:sp>
      <p:sp>
        <p:nvSpPr>
          <p:cNvPr id="3" name="Text Placeholder 2">
            <a:extLst>
              <a:ext uri="{FF2B5EF4-FFF2-40B4-BE49-F238E27FC236}">
                <a16:creationId xmlns:a16="http://schemas.microsoft.com/office/drawing/2014/main" xmlns="" id="{C11093FF-1360-4523-8547-5192EDA8BBF9}"/>
              </a:ext>
            </a:extLst>
          </p:cNvPr>
          <p:cNvSpPr>
            <a:spLocks noGrp="1"/>
          </p:cNvSpPr>
          <p:nvPr>
            <p:ph type="body" sz="quarter" idx="13"/>
          </p:nvPr>
        </p:nvSpPr>
        <p:spPr>
          <a:xfrm>
            <a:off x="6530892" y="2163118"/>
            <a:ext cx="4548187" cy="3149054"/>
          </a:xfrm>
        </p:spPr>
        <p:txBody>
          <a:bodyPr>
            <a:noAutofit/>
          </a:bodyPr>
          <a:lstStyle/>
          <a:p>
            <a:pPr marL="285750" indent="-285750" algn="just">
              <a:buFont typeface="Wingdings" panose="05000000000000000000" pitchFamily="2" charset="2"/>
              <a:buChar char="q"/>
            </a:pPr>
            <a:r>
              <a:rPr lang="en-US" sz="1600" b="0" dirty="0"/>
              <a:t>Daltonization is a technique that adjusts image colors to help people with color vision deficiency(CVD). This research aims to demonstrate AI methods like deep learning to make images more tangible to people with color vision deficiency. The goal of employing models like the neural </a:t>
            </a:r>
            <a:r>
              <a:rPr lang="en-US" sz="1600" b="0" dirty="0" smtClean="0"/>
              <a:t>network CNN-based </a:t>
            </a:r>
            <a:r>
              <a:rPr lang="en-US" sz="1600" b="0" dirty="0"/>
              <a:t>Autoencoders model on daltonization is to create personalized image representations that cater to their specific visual needs. Our research paves the way for a future where technology bridges the gap in color perception.</a:t>
            </a:r>
          </a:p>
        </p:txBody>
      </p:sp>
      <p:sp>
        <p:nvSpPr>
          <p:cNvPr id="6" name="Footer Placeholder 5">
            <a:extLst>
              <a:ext uri="{FF2B5EF4-FFF2-40B4-BE49-F238E27FC236}">
                <a16:creationId xmlns:a16="http://schemas.microsoft.com/office/drawing/2014/main" xmlns="" id="{983F41B9-CDD2-4DAB-9FE1-AA9A8E082060}"/>
              </a:ext>
            </a:extLst>
          </p:cNvPr>
          <p:cNvSpPr>
            <a:spLocks noGrp="1"/>
          </p:cNvSpPr>
          <p:nvPr>
            <p:ph type="ftr" sz="quarter" idx="11"/>
          </p:nvPr>
        </p:nvSpPr>
        <p:spPr/>
        <p:txBody>
          <a:bodyPr/>
          <a:lstStyle/>
          <a:p>
            <a:r>
              <a:rPr lang="en-US" dirty="0" smtClean="0"/>
              <a:t>Color Vision Deficiency (CVD)</a:t>
            </a:r>
            <a:endParaRPr lang="ru-RU" dirty="0"/>
          </a:p>
        </p:txBody>
      </p:sp>
      <p:sp>
        <p:nvSpPr>
          <p:cNvPr id="7" name="Slide Number Placeholder 6">
            <a:extLst>
              <a:ext uri="{FF2B5EF4-FFF2-40B4-BE49-F238E27FC236}">
                <a16:creationId xmlns:a16="http://schemas.microsoft.com/office/drawing/2014/main" xmlns=""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a:xfrm>
            <a:off x="604399" y="1146650"/>
            <a:ext cx="5064994" cy="782638"/>
          </a:xfrm>
        </p:spPr>
        <p:txBody>
          <a:bodyPr>
            <a:normAutofit fontScale="90000"/>
          </a:bodyPr>
          <a:lstStyle/>
          <a:p>
            <a:r>
              <a:rPr lang="en-US" dirty="0"/>
              <a:t>Analysis of the Design</a:t>
            </a:r>
            <a:endParaRPr lang="ru-RU" dirty="0"/>
          </a:p>
        </p:txBody>
      </p:sp>
      <p:sp>
        <p:nvSpPr>
          <p:cNvPr id="24" name="Text Placeholder 23">
            <a:extLst>
              <a:ext uri="{FF2B5EF4-FFF2-40B4-BE49-F238E27FC236}">
                <a16:creationId xmlns:a16="http://schemas.microsoft.com/office/drawing/2014/main" xmlns="" id="{DA95CB00-346A-4BCB-AB0E-28FBDAD2E1ED}"/>
              </a:ext>
            </a:extLst>
          </p:cNvPr>
          <p:cNvSpPr>
            <a:spLocks noGrp="1"/>
          </p:cNvSpPr>
          <p:nvPr>
            <p:ph type="body" sz="quarter" idx="16"/>
          </p:nvPr>
        </p:nvSpPr>
        <p:spPr>
          <a:xfrm>
            <a:off x="324740" y="2349263"/>
            <a:ext cx="5118931" cy="4299365"/>
          </a:xfrm>
        </p:spPr>
        <p:txBody>
          <a:bodyPr/>
          <a:lstStyle/>
          <a:p>
            <a:pPr marL="285750" indent="-285750" algn="just">
              <a:buFont typeface="Wingdings" panose="05000000000000000000" pitchFamily="2" charset="2"/>
              <a:buChar char="v"/>
            </a:pPr>
            <a:r>
              <a:rPr lang="en-US" sz="1600" b="0" dirty="0"/>
              <a:t>The design presents an image processing pipeline to create color-blind-friendly images. It sources landscape pictures from Kaggle and then makes a diverse custom dataset by applying a Daltonization algorithm to it. Images are preprocessed by resizing, normalization, and conversion to tensor. </a:t>
            </a:r>
            <a:endParaRPr lang="en-US" sz="1600" b="0" dirty="0" smtClean="0"/>
          </a:p>
          <a:p>
            <a:pPr marL="285750" indent="-285750" algn="just">
              <a:buFont typeface="Wingdings" panose="05000000000000000000" pitchFamily="2" charset="2"/>
              <a:buChar char="v"/>
            </a:pPr>
            <a:r>
              <a:rPr lang="en-US" sz="1600" b="0" dirty="0" smtClean="0"/>
              <a:t>A </a:t>
            </a:r>
            <a:r>
              <a:rPr lang="en-US" sz="1600" b="0" dirty="0"/>
              <a:t>CNN-based autoencoder is trained on original images with daltonized color blindness (Protanopia, Deuteranopia, Tritanopia) images to learn efficient representations and minimize the differences between reconstructions and daltonized versions. </a:t>
            </a:r>
            <a:endParaRPr lang="en-US" sz="1600" b="0" dirty="0" smtClean="0"/>
          </a:p>
          <a:p>
            <a:pPr marL="285750" indent="-285750" algn="just">
              <a:buFont typeface="Wingdings" panose="05000000000000000000" pitchFamily="2" charset="2"/>
              <a:buChar char="v"/>
            </a:pPr>
            <a:r>
              <a:rPr lang="en-US" sz="1600" b="0" dirty="0" smtClean="0"/>
              <a:t>The </a:t>
            </a:r>
            <a:r>
              <a:rPr lang="en-US" sz="1600" b="0" dirty="0"/>
              <a:t>model is validated against a held-out set, with potential iteration if results are unsatisfactory. The final outputs are transformed images that enhance accessibility for individuals with various types of color vision deficiency and also enable non-colorblind users to simulate the experience, too.</a:t>
            </a:r>
          </a:p>
        </p:txBody>
      </p:sp>
      <p:pic>
        <p:nvPicPr>
          <p:cNvPr id="14" name="Picture Placeholder 13">
            <a:extLst>
              <a:ext uri="{FF2B5EF4-FFF2-40B4-BE49-F238E27FC236}">
                <a16:creationId xmlns:a16="http://schemas.microsoft.com/office/drawing/2014/main" xmlns="" id="{6D2A2984-909C-46E6-BA11-B06EBD98F0D9}"/>
              </a:ext>
            </a:extLst>
          </p:cNvPr>
          <p:cNvPicPr>
            <a:picLocks noGrp="1" noChangeAspect="1"/>
          </p:cNvPicPr>
          <p:nvPr>
            <p:ph type="pic" sz="quarter" idx="18"/>
          </p:nvPr>
        </p:nvPicPr>
        <p:blipFill>
          <a:blip r:embed="rId2"/>
          <a:srcRect t="5267" b="5267"/>
          <a:stretch/>
        </p:blipFill>
        <p:spPr>
          <a:xfrm>
            <a:off x="5443671" y="888762"/>
            <a:ext cx="6749507" cy="4067523"/>
          </a:xfrm>
        </p:spPr>
      </p:pic>
      <p:sp>
        <p:nvSpPr>
          <p:cNvPr id="3" name="Footer Placeholder 2">
            <a:extLst>
              <a:ext uri="{FF2B5EF4-FFF2-40B4-BE49-F238E27FC236}">
                <a16:creationId xmlns:a16="http://schemas.microsoft.com/office/drawing/2014/main" xmlns="" id="{56F8E1FB-FE5C-46BC-83C4-88721E70C4E1}"/>
              </a:ext>
            </a:extLst>
          </p:cNvPr>
          <p:cNvSpPr>
            <a:spLocks noGrp="1"/>
          </p:cNvSpPr>
          <p:nvPr>
            <p:ph type="ftr" sz="quarter" idx="11"/>
          </p:nvPr>
        </p:nvSpPr>
        <p:spPr>
          <a:xfrm>
            <a:off x="9682824" y="5706645"/>
            <a:ext cx="3908793" cy="585471"/>
          </a:xfrm>
        </p:spPr>
        <p:txBody>
          <a:bodyPr/>
          <a:lstStyle/>
          <a:p>
            <a:r>
              <a:rPr lang="en-US" dirty="0" smtClean="0"/>
              <a:t>System Design </a:t>
            </a:r>
            <a:endParaRPr lang="ru-RU" dirty="0"/>
          </a:p>
        </p:txBody>
      </p:sp>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EC0669-7703-0F8B-CB53-1488A8DC2870}"/>
              </a:ext>
            </a:extLst>
          </p:cNvPr>
          <p:cNvSpPr>
            <a:spLocks noGrp="1"/>
          </p:cNvSpPr>
          <p:nvPr>
            <p:ph type="title"/>
          </p:nvPr>
        </p:nvSpPr>
        <p:spPr/>
        <p:txBody>
          <a:bodyPr/>
          <a:lstStyle/>
          <a:p>
            <a:r>
              <a:rPr lang="en-US" dirty="0"/>
              <a:t>Usability and Manufacturability</a:t>
            </a:r>
          </a:p>
        </p:txBody>
      </p:sp>
      <p:sp>
        <p:nvSpPr>
          <p:cNvPr id="3" name="Text Placeholder 2">
            <a:extLst>
              <a:ext uri="{FF2B5EF4-FFF2-40B4-BE49-F238E27FC236}">
                <a16:creationId xmlns:a16="http://schemas.microsoft.com/office/drawing/2014/main" xmlns="" id="{A176D203-50C8-4FC8-7977-704A4CACBA0B}"/>
              </a:ext>
            </a:extLst>
          </p:cNvPr>
          <p:cNvSpPr>
            <a:spLocks noGrp="1"/>
          </p:cNvSpPr>
          <p:nvPr>
            <p:ph type="body" idx="1"/>
          </p:nvPr>
        </p:nvSpPr>
        <p:spPr>
          <a:xfrm>
            <a:off x="1154916" y="1947616"/>
            <a:ext cx="4183650" cy="365125"/>
          </a:xfrm>
        </p:spPr>
        <p:txBody>
          <a:bodyPr>
            <a:normAutofit fontScale="92500" lnSpcReduction="20000"/>
          </a:bodyPr>
          <a:lstStyle/>
          <a:p>
            <a:pPr algn="ctr"/>
            <a:r>
              <a:rPr lang="en-US" dirty="0"/>
              <a:t>Usability</a:t>
            </a:r>
          </a:p>
        </p:txBody>
      </p:sp>
      <p:sp>
        <p:nvSpPr>
          <p:cNvPr id="5" name="Slide Number Placeholder 4">
            <a:extLst>
              <a:ext uri="{FF2B5EF4-FFF2-40B4-BE49-F238E27FC236}">
                <a16:creationId xmlns:a16="http://schemas.microsoft.com/office/drawing/2014/main" xmlns="" id="{B639915F-6771-A60E-D440-0F0BFB0F4760}"/>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7" name="Text Placeholder 6">
            <a:extLst>
              <a:ext uri="{FF2B5EF4-FFF2-40B4-BE49-F238E27FC236}">
                <a16:creationId xmlns:a16="http://schemas.microsoft.com/office/drawing/2014/main" xmlns="" id="{314E7617-8B0C-D0E4-A494-CE1ED7EFF194}"/>
              </a:ext>
            </a:extLst>
          </p:cNvPr>
          <p:cNvSpPr>
            <a:spLocks noGrp="1"/>
          </p:cNvSpPr>
          <p:nvPr>
            <p:ph type="body" idx="18"/>
          </p:nvPr>
        </p:nvSpPr>
        <p:spPr>
          <a:xfrm>
            <a:off x="6438732" y="1947616"/>
            <a:ext cx="4183650" cy="365125"/>
          </a:xfrm>
        </p:spPr>
        <p:txBody>
          <a:bodyPr>
            <a:normAutofit fontScale="92500" lnSpcReduction="20000"/>
          </a:bodyPr>
          <a:lstStyle/>
          <a:p>
            <a:pPr algn="ctr"/>
            <a:r>
              <a:rPr lang="en-US" dirty="0"/>
              <a:t>Manufacturability</a:t>
            </a:r>
          </a:p>
        </p:txBody>
      </p:sp>
      <p:sp>
        <p:nvSpPr>
          <p:cNvPr id="8" name="Text Placeholder 7">
            <a:extLst>
              <a:ext uri="{FF2B5EF4-FFF2-40B4-BE49-F238E27FC236}">
                <a16:creationId xmlns:a16="http://schemas.microsoft.com/office/drawing/2014/main" xmlns="" id="{084727A0-8198-A446-0F40-D70C54AD7EB9}"/>
              </a:ext>
            </a:extLst>
          </p:cNvPr>
          <p:cNvSpPr>
            <a:spLocks noGrp="1"/>
          </p:cNvSpPr>
          <p:nvPr>
            <p:ph type="body" sz="quarter" idx="20"/>
          </p:nvPr>
        </p:nvSpPr>
        <p:spPr>
          <a:xfrm>
            <a:off x="1001322" y="2312741"/>
            <a:ext cx="4490837" cy="3400513"/>
          </a:xfrm>
        </p:spPr>
        <p:txBody>
          <a:bodyPr>
            <a:noAutofit/>
          </a:bodyPr>
          <a:lstStyle/>
          <a:p>
            <a:pPr marL="342900" indent="-342900">
              <a:lnSpc>
                <a:spcPct val="120000"/>
              </a:lnSpc>
              <a:buFont typeface="+mj-lt"/>
              <a:buAutoNum type="arabicPeriod"/>
            </a:pPr>
            <a:r>
              <a:rPr lang="en-US" sz="1500" b="1" dirty="0"/>
              <a:t>Ease of Use: </a:t>
            </a:r>
            <a:r>
              <a:rPr lang="en-US" sz="1500" dirty="0"/>
              <a:t>Minimal technical knowledge to operate. To specify color blindness types and receive palette suggestions, ensuring a seamless user experience encourages the adoption and usage of the tool. </a:t>
            </a:r>
          </a:p>
          <a:p>
            <a:pPr marL="342900" indent="-342900">
              <a:lnSpc>
                <a:spcPct val="120000"/>
              </a:lnSpc>
              <a:buFont typeface="+mj-lt"/>
              <a:buAutoNum type="arabicPeriod"/>
            </a:pPr>
            <a:r>
              <a:rPr lang="en-US" sz="1500" b="1" dirty="0"/>
              <a:t>Accuracy of Palettes:</a:t>
            </a:r>
            <a:r>
              <a:rPr lang="en-US" sz="1500" dirty="0"/>
              <a:t> The generated color palettes enhance the ability to distinguish colors in the uploaded image for CVD people. Users rely on the tool to provide accurate recommendations that align with their color vision deficiencies. </a:t>
            </a:r>
          </a:p>
          <a:p>
            <a:pPr marL="342900" indent="-342900">
              <a:lnSpc>
                <a:spcPct val="120000"/>
              </a:lnSpc>
              <a:buFont typeface="+mj-lt"/>
              <a:buAutoNum type="arabicPeriod"/>
            </a:pPr>
            <a:r>
              <a:rPr lang="en-US" sz="1500" b="1" dirty="0"/>
              <a:t>Personalization:</a:t>
            </a:r>
            <a:r>
              <a:rPr lang="en-US" sz="1500" dirty="0"/>
              <a:t> Enhancing user engagement and satisfaction by providing tailored solutions that cater to individual needs and preferences.</a:t>
            </a:r>
          </a:p>
        </p:txBody>
      </p:sp>
      <p:sp>
        <p:nvSpPr>
          <p:cNvPr id="9" name="Text Placeholder 8">
            <a:extLst>
              <a:ext uri="{FF2B5EF4-FFF2-40B4-BE49-F238E27FC236}">
                <a16:creationId xmlns:a16="http://schemas.microsoft.com/office/drawing/2014/main" xmlns="" id="{D418877C-73B1-A7FA-7E1D-C2CFDDD7963B}"/>
              </a:ext>
            </a:extLst>
          </p:cNvPr>
          <p:cNvSpPr>
            <a:spLocks noGrp="1"/>
          </p:cNvSpPr>
          <p:nvPr>
            <p:ph type="body" sz="quarter" idx="21"/>
          </p:nvPr>
        </p:nvSpPr>
        <p:spPr>
          <a:xfrm>
            <a:off x="6438733" y="2409878"/>
            <a:ext cx="4365625" cy="3957236"/>
          </a:xfrm>
        </p:spPr>
        <p:txBody>
          <a:bodyPr>
            <a:noAutofit/>
          </a:bodyPr>
          <a:lstStyle/>
          <a:p>
            <a:pPr marL="342900" indent="-342900">
              <a:buFont typeface="+mj-lt"/>
              <a:buAutoNum type="arabicPeriod"/>
            </a:pPr>
            <a:r>
              <a:rPr lang="en-US" sz="1600" b="1" dirty="0"/>
              <a:t>Versatile Deployment Options: </a:t>
            </a:r>
            <a:r>
              <a:rPr lang="en-US" sz="1600" dirty="0"/>
              <a:t>Ensuring web application, mobile app, or API.</a:t>
            </a:r>
          </a:p>
          <a:p>
            <a:pPr marL="342900" indent="-342900">
              <a:buFont typeface="+mj-lt"/>
              <a:buAutoNum type="arabicPeriod"/>
            </a:pPr>
            <a:r>
              <a:rPr lang="en-US" sz="1600" b="1" dirty="0"/>
              <a:t>Accessibility: </a:t>
            </a:r>
            <a:r>
              <a:rPr lang="en-US" sz="1600" dirty="0"/>
              <a:t>Ensuring everyone can access through the user interface.</a:t>
            </a:r>
          </a:p>
          <a:p>
            <a:pPr marL="342900" indent="-342900">
              <a:buFont typeface="+mj-lt"/>
              <a:buAutoNum type="arabicPeriod"/>
            </a:pPr>
            <a:r>
              <a:rPr lang="en-US" sz="1600" b="1" dirty="0"/>
              <a:t>User-Driven Improvement: </a:t>
            </a:r>
            <a:r>
              <a:rPr lang="en-US" sz="1600" dirty="0"/>
              <a:t>Users have the option to share their thoughts and suggestions on generated  palettes</a:t>
            </a:r>
          </a:p>
          <a:p>
            <a:pPr marL="342900" indent="-342900">
              <a:buFont typeface="+mj-lt"/>
              <a:buAutoNum type="arabicPeriod"/>
            </a:pPr>
            <a:r>
              <a:rPr lang="en-US" sz="1600" b="1" dirty="0"/>
              <a:t>Tailored Experience: </a:t>
            </a:r>
            <a:r>
              <a:rPr lang="en-US" sz="1600" dirty="0"/>
              <a:t>Options to adjust palette characteristics, such as boldness or saturation, to specific preferences and visual requirements. </a:t>
            </a:r>
          </a:p>
          <a:p>
            <a:pPr marL="342900" indent="-342900">
              <a:buFont typeface="+mj-lt"/>
              <a:buAutoNum type="arabicPeriod"/>
            </a:pPr>
            <a:r>
              <a:rPr lang="en-US" sz="1600" b="1" dirty="0"/>
              <a:t>Educational Resources: </a:t>
            </a:r>
            <a:r>
              <a:rPr lang="en-US" sz="1600" dirty="0"/>
              <a:t>Comprehensive resources on CVD and the benefits of using accessible color palettes empower users with knowledge by stimulating inclusive design practices and raising awareness.</a:t>
            </a:r>
          </a:p>
        </p:txBody>
      </p:sp>
    </p:spTree>
    <p:extLst>
      <p:ext uri="{BB962C8B-B14F-4D97-AF65-F5344CB8AC3E}">
        <p14:creationId xmlns:p14="http://schemas.microsoft.com/office/powerpoint/2010/main" val="4042473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A169863-0902-000F-55A8-5E462E686C55}"/>
              </a:ext>
            </a:extLst>
          </p:cNvPr>
          <p:cNvSpPr>
            <a:spLocks noGrp="1"/>
          </p:cNvSpPr>
          <p:nvPr>
            <p:ph type="title"/>
          </p:nvPr>
        </p:nvSpPr>
        <p:spPr/>
        <p:txBody>
          <a:bodyPr/>
          <a:lstStyle/>
          <a:p>
            <a:r>
              <a:rPr lang="en-US" dirty="0"/>
              <a:t>Implementation</a:t>
            </a:r>
          </a:p>
        </p:txBody>
      </p:sp>
      <p:sp>
        <p:nvSpPr>
          <p:cNvPr id="5" name="Slide Number Placeholder 4">
            <a:extLst>
              <a:ext uri="{FF2B5EF4-FFF2-40B4-BE49-F238E27FC236}">
                <a16:creationId xmlns:a16="http://schemas.microsoft.com/office/drawing/2014/main" xmlns="" id="{D9912D89-5C60-DAD1-AF0E-0363B036689C}"/>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6" name="Text Placeholder 5">
            <a:extLst>
              <a:ext uri="{FF2B5EF4-FFF2-40B4-BE49-F238E27FC236}">
                <a16:creationId xmlns:a16="http://schemas.microsoft.com/office/drawing/2014/main" xmlns="" id="{C688F23F-72E5-9E0C-A686-99F4F7B5AFAB}"/>
              </a:ext>
            </a:extLst>
          </p:cNvPr>
          <p:cNvSpPr>
            <a:spLocks noGrp="1"/>
          </p:cNvSpPr>
          <p:nvPr>
            <p:ph type="body" sz="quarter" idx="13"/>
          </p:nvPr>
        </p:nvSpPr>
        <p:spPr>
          <a:xfrm>
            <a:off x="6140437" y="2057662"/>
            <a:ext cx="5823676" cy="4018631"/>
          </a:xfrm>
        </p:spPr>
        <p:txBody>
          <a:bodyPr>
            <a:noAutofit/>
          </a:bodyPr>
          <a:lstStyle/>
          <a:p>
            <a:pPr marL="285750" indent="-285750" algn="just">
              <a:buFont typeface="Wingdings" panose="05000000000000000000" pitchFamily="2" charset="2"/>
              <a:buChar char="ü"/>
            </a:pPr>
            <a:r>
              <a:rPr lang="en-US" sz="1600" b="0" dirty="0"/>
              <a:t>The core of our image processing pipeline is a meticulously crafted CNN-based autoencoder model. This neural network architecture is tasked with learning intricate mappings between the original and color-blind image pairs. </a:t>
            </a:r>
            <a:endParaRPr lang="en-US" sz="1600" b="0" dirty="0" smtClean="0"/>
          </a:p>
          <a:p>
            <a:pPr marL="285750" indent="-285750" algn="just">
              <a:buFont typeface="Wingdings" panose="05000000000000000000" pitchFamily="2" charset="2"/>
              <a:buChar char="ü"/>
            </a:pPr>
            <a:r>
              <a:rPr lang="en-US" sz="1600" b="0" dirty="0" smtClean="0"/>
              <a:t>The </a:t>
            </a:r>
            <a:r>
              <a:rPr lang="en-US" sz="1600" b="0" dirty="0"/>
              <a:t>encoder module within the autoencoder compresses input images into a compact latent representation, capturing the most noticeable features while discarding irrelevant information. </a:t>
            </a:r>
            <a:endParaRPr lang="en-US" sz="1600" b="0" dirty="0" smtClean="0"/>
          </a:p>
          <a:p>
            <a:pPr marL="285750" indent="-285750" algn="just">
              <a:buFont typeface="Wingdings" panose="05000000000000000000" pitchFamily="2" charset="2"/>
              <a:buChar char="ü"/>
            </a:pPr>
            <a:r>
              <a:rPr lang="en-US" sz="1600" b="0" dirty="0" smtClean="0"/>
              <a:t>Armed </a:t>
            </a:r>
            <a:r>
              <a:rPr lang="en-US" sz="1600" b="0" dirty="0"/>
              <a:t>with this latent representation, the decoder module strives to reconstruct the original image, thus effectively learning to translate between the standard and color vision-deficient versions. </a:t>
            </a:r>
            <a:endParaRPr lang="en-US" sz="1600" b="0" dirty="0" smtClean="0"/>
          </a:p>
          <a:p>
            <a:pPr marL="285750" indent="-285750" algn="just">
              <a:buFont typeface="Wingdings" panose="05000000000000000000" pitchFamily="2" charset="2"/>
              <a:buChar char="ü"/>
            </a:pPr>
            <a:r>
              <a:rPr lang="en-US" sz="1600" b="0" dirty="0" smtClean="0"/>
              <a:t>The </a:t>
            </a:r>
            <a:r>
              <a:rPr lang="en-US" sz="1600" b="0" dirty="0"/>
              <a:t>decoder is further augmented with skip connections, a technique known to enhance image reconstruction quality by preserving intricate details.</a:t>
            </a:r>
          </a:p>
        </p:txBody>
      </p:sp>
      <p:pic>
        <p:nvPicPr>
          <p:cNvPr id="13" name="Picture Placeholder 12">
            <a:extLst>
              <a:ext uri="{FF2B5EF4-FFF2-40B4-BE49-F238E27FC236}">
                <a16:creationId xmlns:a16="http://schemas.microsoft.com/office/drawing/2014/main" xmlns="" id="{D3F2958C-0640-D717-CDEB-9D1A8588EF1A}"/>
              </a:ext>
            </a:extLst>
          </p:cNvPr>
          <p:cNvPicPr>
            <a:picLocks noGrp="1" noChangeAspect="1"/>
          </p:cNvPicPr>
          <p:nvPr>
            <p:ph type="pic" sz="quarter" idx="15"/>
          </p:nvPr>
        </p:nvPicPr>
        <p:blipFill rotWithShape="1">
          <a:blip r:embed="rId2"/>
          <a:srcRect l="-5053" t="-84758" r="-2437" b="-48266"/>
          <a:stretch/>
        </p:blipFill>
        <p:spPr>
          <a:xfrm>
            <a:off x="1387145" y="0"/>
            <a:ext cx="3894833" cy="5656330"/>
          </a:xfrm>
        </p:spPr>
      </p:pic>
      <p:pic>
        <p:nvPicPr>
          <p:cNvPr id="2" name="Picture 1">
            <a:extLst>
              <a:ext uri="{FF2B5EF4-FFF2-40B4-BE49-F238E27FC236}">
                <a16:creationId xmlns:a16="http://schemas.microsoft.com/office/drawing/2014/main" xmlns="" id="{FFCFD0BB-E9A8-9025-62C7-E4F9D095C02C}"/>
              </a:ext>
            </a:extLst>
          </p:cNvPr>
          <p:cNvPicPr>
            <a:picLocks noChangeAspect="1"/>
          </p:cNvPicPr>
          <p:nvPr/>
        </p:nvPicPr>
        <p:blipFill>
          <a:blip r:embed="rId3"/>
          <a:stretch>
            <a:fillRect/>
          </a:stretch>
        </p:blipFill>
        <p:spPr>
          <a:xfrm>
            <a:off x="1819275" y="4625386"/>
            <a:ext cx="3563493" cy="480014"/>
          </a:xfrm>
          <a:prstGeom prst="rect">
            <a:avLst/>
          </a:prstGeom>
        </p:spPr>
      </p:pic>
    </p:spTree>
    <p:extLst>
      <p:ext uri="{BB962C8B-B14F-4D97-AF65-F5344CB8AC3E}">
        <p14:creationId xmlns:p14="http://schemas.microsoft.com/office/powerpoint/2010/main" val="3761360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7C3997E-2862-629C-09A6-FBA08A66F726}"/>
              </a:ext>
            </a:extLst>
          </p:cNvPr>
          <p:cNvSpPr>
            <a:spLocks noGrp="1"/>
          </p:cNvSpPr>
          <p:nvPr>
            <p:ph type="title"/>
          </p:nvPr>
        </p:nvSpPr>
        <p:spPr>
          <a:xfrm>
            <a:off x="812290" y="1092356"/>
            <a:ext cx="4503295" cy="782638"/>
          </a:xfrm>
        </p:spPr>
        <p:txBody>
          <a:bodyPr/>
          <a:lstStyle/>
          <a:p>
            <a:r>
              <a:rPr lang="en-US" dirty="0"/>
              <a:t>Implementation</a:t>
            </a:r>
          </a:p>
        </p:txBody>
      </p:sp>
      <p:sp>
        <p:nvSpPr>
          <p:cNvPr id="5" name="Slide Number Placeholder 4">
            <a:extLst>
              <a:ext uri="{FF2B5EF4-FFF2-40B4-BE49-F238E27FC236}">
                <a16:creationId xmlns:a16="http://schemas.microsoft.com/office/drawing/2014/main" xmlns="" id="{AA669511-9D60-1E2C-2F4B-17FD98C319FA}"/>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7" name="Text Placeholder 6">
            <a:extLst>
              <a:ext uri="{FF2B5EF4-FFF2-40B4-BE49-F238E27FC236}">
                <a16:creationId xmlns:a16="http://schemas.microsoft.com/office/drawing/2014/main" xmlns="" id="{56C74AAE-8149-2B80-1CAB-E9C8C36A056C}"/>
              </a:ext>
            </a:extLst>
          </p:cNvPr>
          <p:cNvSpPr>
            <a:spLocks noGrp="1"/>
          </p:cNvSpPr>
          <p:nvPr>
            <p:ph type="body" sz="quarter" idx="16"/>
          </p:nvPr>
        </p:nvSpPr>
        <p:spPr>
          <a:xfrm>
            <a:off x="260916" y="2357391"/>
            <a:ext cx="6327890" cy="4034864"/>
          </a:xfrm>
        </p:spPr>
        <p:txBody>
          <a:bodyPr numCol="1"/>
          <a:lstStyle/>
          <a:p>
            <a:pPr marL="285750" indent="-285750" algn="just">
              <a:buFont typeface="Wingdings" panose="05000000000000000000" pitchFamily="2" charset="2"/>
              <a:buChar char="ü"/>
            </a:pPr>
            <a:r>
              <a:rPr lang="en-US" sz="1600" b="0" dirty="0"/>
              <a:t>The training process involves an iterative loop where batches of images are fed to the autoencoder. </a:t>
            </a:r>
            <a:endParaRPr lang="en-US" sz="1600" b="0" dirty="0" smtClean="0"/>
          </a:p>
          <a:p>
            <a:pPr marL="285750" indent="-285750" algn="just">
              <a:buFont typeface="Wingdings" panose="05000000000000000000" pitchFamily="2" charset="2"/>
              <a:buChar char="ü"/>
            </a:pPr>
            <a:r>
              <a:rPr lang="en-US" sz="1600" b="0" dirty="0" smtClean="0"/>
              <a:t>The </a:t>
            </a:r>
            <a:r>
              <a:rPr lang="en-US" sz="1600" b="0" dirty="0"/>
              <a:t>model computes the loss, a measure of how well it's performing, using the (</a:t>
            </a:r>
            <a:r>
              <a:rPr lang="en-US" sz="1600" b="0" dirty="0" smtClean="0"/>
              <a:t>1-MSSIM</a:t>
            </a:r>
            <a:r>
              <a:rPr lang="en-US" sz="1600" b="0" dirty="0"/>
              <a:t>) metric, which assesses the dissimilarity between the generated and target color-blind images. </a:t>
            </a:r>
            <a:endParaRPr lang="en-US" sz="1600" b="0" dirty="0" smtClean="0"/>
          </a:p>
          <a:p>
            <a:pPr marL="285750" indent="-285750" algn="just">
              <a:buFont typeface="Wingdings" panose="05000000000000000000" pitchFamily="2" charset="2"/>
              <a:buChar char="ü"/>
            </a:pPr>
            <a:r>
              <a:rPr lang="en-US" sz="1600" b="0" dirty="0" smtClean="0"/>
              <a:t>Through </a:t>
            </a:r>
            <a:r>
              <a:rPr lang="en-US" sz="1600" b="0" dirty="0"/>
              <a:t>backpropagation, the model adjusts its internal parameters to minimize this loss. </a:t>
            </a:r>
            <a:endParaRPr lang="en-US" sz="1600" b="0" dirty="0" smtClean="0"/>
          </a:p>
          <a:p>
            <a:pPr marL="285750" indent="-285750" algn="just">
              <a:buFont typeface="Wingdings" panose="05000000000000000000" pitchFamily="2" charset="2"/>
              <a:buChar char="ü"/>
            </a:pPr>
            <a:r>
              <a:rPr lang="en-US" sz="1600" b="0" dirty="0" smtClean="0"/>
              <a:t>Once </a:t>
            </a:r>
            <a:r>
              <a:rPr lang="en-US" sz="1600" b="0" dirty="0"/>
              <a:t>trained, the autoencoder is evaluated on a separate test dataset to gauge its performance in real-world scenarios. </a:t>
            </a:r>
            <a:endParaRPr lang="en-US" sz="1600" b="0" dirty="0" smtClean="0"/>
          </a:p>
          <a:p>
            <a:pPr marL="285750" indent="-285750" algn="just">
              <a:buFont typeface="Wingdings" panose="05000000000000000000" pitchFamily="2" charset="2"/>
              <a:buChar char="ü"/>
            </a:pPr>
            <a:r>
              <a:rPr lang="en-US" sz="1600" b="0" dirty="0" smtClean="0"/>
              <a:t>Various </a:t>
            </a:r>
            <a:r>
              <a:rPr lang="en-US" sz="1600" b="0" dirty="0"/>
              <a:t>metrics, including average test loss, average SSIM, and forward pass time, are computed to provide insights into the model's effectiveness and efficiency. </a:t>
            </a:r>
            <a:endParaRPr lang="en-US" sz="1600" b="0" dirty="0" smtClean="0"/>
          </a:p>
          <a:p>
            <a:pPr marL="285750" indent="-285750" algn="just">
              <a:buFont typeface="Wingdings" panose="05000000000000000000" pitchFamily="2" charset="2"/>
              <a:buChar char="ü"/>
            </a:pPr>
            <a:r>
              <a:rPr lang="en-US" sz="1600" b="0" dirty="0" smtClean="0"/>
              <a:t>Additionally</a:t>
            </a:r>
            <a:r>
              <a:rPr lang="en-US" sz="1600" b="0" dirty="0"/>
              <a:t>, visualization functions are included to display the original, target, and generated images, allowing for qualitative assessment of the model's output.</a:t>
            </a:r>
          </a:p>
        </p:txBody>
      </p:sp>
      <p:pic>
        <p:nvPicPr>
          <p:cNvPr id="13" name="Picture Placeholder 12"/>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8251" t="9515" r="-8251" b="22863"/>
          <a:stretch/>
        </p:blipFill>
        <p:spPr>
          <a:xfrm>
            <a:off x="6588806" y="1577678"/>
            <a:ext cx="6421408" cy="3438427"/>
          </a:xfrm>
        </p:spPr>
      </p:pic>
    </p:spTree>
    <p:extLst>
      <p:ext uri="{BB962C8B-B14F-4D97-AF65-F5344CB8AC3E}">
        <p14:creationId xmlns:p14="http://schemas.microsoft.com/office/powerpoint/2010/main" val="4290698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xmlns="" id="{9AB7FF90-BF7C-9416-6082-6CC0D6BE20DB}"/>
              </a:ext>
            </a:extLst>
          </p:cNvPr>
          <p:cNvPicPr>
            <a:picLocks noGrp="1" noChangeAspect="1"/>
          </p:cNvPicPr>
          <p:nvPr>
            <p:ph type="pic" sz="quarter" idx="15"/>
          </p:nvPr>
        </p:nvPicPr>
        <p:blipFill>
          <a:blip r:embed="rId2"/>
          <a:srcRect l="26121" r="26121"/>
          <a:stretch>
            <a:fillRect/>
          </a:stretch>
        </p:blipFill>
        <p:spPr/>
      </p:pic>
      <p:sp>
        <p:nvSpPr>
          <p:cNvPr id="3" name="Title 2">
            <a:extLst>
              <a:ext uri="{FF2B5EF4-FFF2-40B4-BE49-F238E27FC236}">
                <a16:creationId xmlns:a16="http://schemas.microsoft.com/office/drawing/2014/main" xmlns="" id="{A47D0FE6-7AF9-8787-A035-BE6199F8F83B}"/>
              </a:ext>
            </a:extLst>
          </p:cNvPr>
          <p:cNvSpPr>
            <a:spLocks noGrp="1"/>
          </p:cNvSpPr>
          <p:nvPr>
            <p:ph type="title"/>
          </p:nvPr>
        </p:nvSpPr>
        <p:spPr>
          <a:xfrm>
            <a:off x="6666952" y="846442"/>
            <a:ext cx="5034327" cy="782638"/>
          </a:xfrm>
        </p:spPr>
        <p:txBody>
          <a:bodyPr>
            <a:normAutofit fontScale="90000"/>
          </a:bodyPr>
          <a:lstStyle/>
          <a:p>
            <a:r>
              <a:rPr lang="en-US" dirty="0"/>
              <a:t>Development Process</a:t>
            </a:r>
          </a:p>
        </p:txBody>
      </p:sp>
      <p:sp>
        <p:nvSpPr>
          <p:cNvPr id="5" name="Slide Number Placeholder 4">
            <a:extLst>
              <a:ext uri="{FF2B5EF4-FFF2-40B4-BE49-F238E27FC236}">
                <a16:creationId xmlns:a16="http://schemas.microsoft.com/office/drawing/2014/main" xmlns="" id="{92AE48A5-F4D1-DA9B-4669-F6AF9B46A245}"/>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8" name="Text Placeholder 6">
            <a:extLst>
              <a:ext uri="{FF2B5EF4-FFF2-40B4-BE49-F238E27FC236}">
                <a16:creationId xmlns:a16="http://schemas.microsoft.com/office/drawing/2014/main" xmlns="" id="{20175377-5E63-F4E7-E553-FC4BDA869997}"/>
              </a:ext>
            </a:extLst>
          </p:cNvPr>
          <p:cNvSpPr txBox="1">
            <a:spLocks/>
          </p:cNvSpPr>
          <p:nvPr/>
        </p:nvSpPr>
        <p:spPr>
          <a:xfrm>
            <a:off x="6392359" y="2429265"/>
            <a:ext cx="5583511" cy="1999470"/>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t>Our neural network model can work with the latest smart or VR glasses. Famous company like Ray-Ban and Google already launched their smart glasses. These glasses are multifunctioning. Our model can be a module-like software and app installed in these smart glasses. Again, photo editing software like Adobe Photoshop can use the model to help the CVD people with more efficient editing opportunities.</a:t>
            </a:r>
          </a:p>
        </p:txBody>
      </p:sp>
    </p:spTree>
    <p:extLst>
      <p:ext uri="{BB962C8B-B14F-4D97-AF65-F5344CB8AC3E}">
        <p14:creationId xmlns:p14="http://schemas.microsoft.com/office/powerpoint/2010/main" val="1800888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723A251-6F69-7498-9326-EFB1399F6D33}"/>
              </a:ext>
            </a:extLst>
          </p:cNvPr>
          <p:cNvSpPr>
            <a:spLocks noGrp="1"/>
          </p:cNvSpPr>
          <p:nvPr>
            <p:ph type="title"/>
          </p:nvPr>
        </p:nvSpPr>
        <p:spPr>
          <a:xfrm>
            <a:off x="511053" y="1092356"/>
            <a:ext cx="6842247" cy="782638"/>
          </a:xfrm>
        </p:spPr>
        <p:txBody>
          <a:bodyPr>
            <a:normAutofit fontScale="90000"/>
          </a:bodyPr>
          <a:lstStyle/>
          <a:p>
            <a:r>
              <a:rPr lang="en-US" dirty="0"/>
              <a:t>Environment Considerations &amp; Sustainability</a:t>
            </a:r>
            <a:br>
              <a:rPr lang="en-US" dirty="0"/>
            </a:br>
            <a:endParaRPr lang="en-US" dirty="0"/>
          </a:p>
        </p:txBody>
      </p:sp>
      <p:sp>
        <p:nvSpPr>
          <p:cNvPr id="5" name="Slide Number Placeholder 4">
            <a:extLst>
              <a:ext uri="{FF2B5EF4-FFF2-40B4-BE49-F238E27FC236}">
                <a16:creationId xmlns:a16="http://schemas.microsoft.com/office/drawing/2014/main" xmlns="" id="{ECC26718-4033-E933-5E5F-7E935896D57C}"/>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6" name="Text Placeholder 5">
            <a:extLst>
              <a:ext uri="{FF2B5EF4-FFF2-40B4-BE49-F238E27FC236}">
                <a16:creationId xmlns:a16="http://schemas.microsoft.com/office/drawing/2014/main" xmlns="" id="{5E915F92-A625-D758-8DE2-6DAD2B9C977D}"/>
              </a:ext>
            </a:extLst>
          </p:cNvPr>
          <p:cNvSpPr>
            <a:spLocks noGrp="1"/>
          </p:cNvSpPr>
          <p:nvPr>
            <p:ph type="body" sz="quarter" idx="15"/>
          </p:nvPr>
        </p:nvSpPr>
        <p:spPr>
          <a:xfrm>
            <a:off x="344809" y="2273520"/>
            <a:ext cx="5200650" cy="4279680"/>
          </a:xfrm>
        </p:spPr>
        <p:txBody>
          <a:bodyPr>
            <a:noAutofit/>
          </a:bodyPr>
          <a:lstStyle/>
          <a:p>
            <a:pPr marL="342900" indent="-342900" algn="just">
              <a:buFont typeface="+mj-lt"/>
              <a:buAutoNum type="arabicPeriod"/>
            </a:pPr>
            <a:r>
              <a:rPr lang="en-US" b="1" dirty="0"/>
              <a:t>Promotion of Inclusivity and Social Equity: </a:t>
            </a:r>
            <a:r>
              <a:rPr lang="en-US" dirty="0"/>
              <a:t>Develop systems to simulate,  quantify, and compensate for CVD and promote inclusivity in technology. Participating in digital environments fosters social sustainability by reducing discrimination and promoting equal opportunities.</a:t>
            </a:r>
          </a:p>
          <a:p>
            <a:pPr marL="342900" indent="-342900" algn="just">
              <a:buFont typeface="+mj-lt"/>
              <a:buAutoNum type="arabicPeriod"/>
            </a:pPr>
            <a:r>
              <a:rPr lang="en-US" b="1" dirty="0"/>
              <a:t>Minimization of Electronic Waste: </a:t>
            </a:r>
            <a:r>
              <a:rPr lang="en-US" dirty="0"/>
              <a:t>Accommodating CVD through software solutions potentially reduces electronic waste generated from obsolete or replaced hardware, contributing to environmental sustainability. </a:t>
            </a:r>
          </a:p>
          <a:p>
            <a:pPr marL="342900" indent="-342900" algn="just">
              <a:buFont typeface="+mj-lt"/>
              <a:buAutoNum type="arabicPeriod"/>
            </a:pPr>
            <a:r>
              <a:rPr lang="en-US" b="1" dirty="0"/>
              <a:t>Enhancement of Energy Efficiency: </a:t>
            </a:r>
            <a:r>
              <a:rPr lang="en-US" dirty="0"/>
              <a:t>Providing a digital platform for addressing CVD promotes energy efficiency by encouraging the adoption of energy-saving software solutions over resource-intensive hardware alternatives. </a:t>
            </a:r>
          </a:p>
          <a:p>
            <a:pPr marL="342900" indent="-342900" algn="just">
              <a:buFont typeface="+mj-lt"/>
              <a:buAutoNum type="arabicPeriod"/>
            </a:pPr>
            <a:r>
              <a:rPr lang="en-US" b="1" dirty="0"/>
              <a:t>Global Reach and Impact: </a:t>
            </a:r>
            <a:r>
              <a:rPr lang="en-US" dirty="0"/>
              <a:t>Nurturing individuals with color vision deficiencies to better interact with digital content and technology contributes to global sustainability.</a:t>
            </a:r>
          </a:p>
          <a:p>
            <a:pPr marL="342900" indent="-342900" algn="just">
              <a:buFont typeface="+mj-lt"/>
              <a:buAutoNum type="arabicPeriod"/>
            </a:pPr>
            <a:r>
              <a:rPr lang="en-US" b="1" dirty="0"/>
              <a:t>Advancement of Awareness and Education: </a:t>
            </a:r>
            <a:r>
              <a:rPr lang="en-US" dirty="0"/>
              <a:t>Educating developers and users about the needs of CVD fosters a culture of inclusivity and sustainability in technology development.</a:t>
            </a:r>
          </a:p>
        </p:txBody>
      </p:sp>
      <p:pic>
        <p:nvPicPr>
          <p:cNvPr id="14" name="Picture Placeholder 13">
            <a:extLst>
              <a:ext uri="{FF2B5EF4-FFF2-40B4-BE49-F238E27FC236}">
                <a16:creationId xmlns:a16="http://schemas.microsoft.com/office/drawing/2014/main" xmlns="" id="{D8B4D412-1653-FEBD-574A-596033AFD20D}"/>
              </a:ext>
            </a:extLst>
          </p:cNvPr>
          <p:cNvPicPr>
            <a:picLocks noGrp="1" noChangeAspect="1"/>
          </p:cNvPicPr>
          <p:nvPr>
            <p:ph type="pic" sz="quarter" idx="18"/>
          </p:nvPr>
        </p:nvPicPr>
        <p:blipFill rotWithShape="1">
          <a:blip r:embed="rId2"/>
          <a:srcRect t="357" r="-18" b="26720"/>
          <a:stretch/>
        </p:blipFill>
        <p:spPr>
          <a:xfrm>
            <a:off x="5771770" y="1483675"/>
            <a:ext cx="6421408" cy="3438427"/>
          </a:xfrm>
        </p:spPr>
      </p:pic>
    </p:spTree>
    <p:extLst>
      <p:ext uri="{BB962C8B-B14F-4D97-AF65-F5344CB8AC3E}">
        <p14:creationId xmlns:p14="http://schemas.microsoft.com/office/powerpoint/2010/main" val="1965714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ECBC2-A0A1-8332-D567-98CF55E8B1D3}"/>
              </a:ext>
            </a:extLst>
          </p:cNvPr>
          <p:cNvSpPr>
            <a:spLocks noGrp="1"/>
          </p:cNvSpPr>
          <p:nvPr>
            <p:ph type="title"/>
          </p:nvPr>
        </p:nvSpPr>
        <p:spPr/>
        <p:txBody>
          <a:bodyPr/>
          <a:lstStyle/>
          <a:p>
            <a:r>
              <a:rPr lang="en-US" dirty="0"/>
              <a:t>Tools &amp; Technologies</a:t>
            </a:r>
          </a:p>
        </p:txBody>
      </p:sp>
      <p:sp>
        <p:nvSpPr>
          <p:cNvPr id="3" name="Text Placeholder 2">
            <a:extLst>
              <a:ext uri="{FF2B5EF4-FFF2-40B4-BE49-F238E27FC236}">
                <a16:creationId xmlns:a16="http://schemas.microsoft.com/office/drawing/2014/main" xmlns="" id="{4FB00F39-0A54-8581-D4D2-DD2EFA3C1DF6}"/>
              </a:ext>
            </a:extLst>
          </p:cNvPr>
          <p:cNvSpPr>
            <a:spLocks noGrp="1"/>
          </p:cNvSpPr>
          <p:nvPr>
            <p:ph type="body" idx="1"/>
          </p:nvPr>
        </p:nvSpPr>
        <p:spPr>
          <a:xfrm>
            <a:off x="1069486" y="2118464"/>
            <a:ext cx="4183650" cy="365125"/>
          </a:xfrm>
        </p:spPr>
        <p:txBody>
          <a:bodyPr>
            <a:normAutofit fontScale="85000" lnSpcReduction="20000"/>
          </a:bodyPr>
          <a:lstStyle/>
          <a:p>
            <a:pPr algn="ctr"/>
            <a:r>
              <a:rPr lang="en-US" sz="2800" dirty="0"/>
              <a:t>Software</a:t>
            </a:r>
          </a:p>
          <a:p>
            <a:endParaRPr lang="en-US" dirty="0"/>
          </a:p>
        </p:txBody>
      </p:sp>
      <p:sp>
        <p:nvSpPr>
          <p:cNvPr id="5" name="Slide Number Placeholder 4">
            <a:extLst>
              <a:ext uri="{FF2B5EF4-FFF2-40B4-BE49-F238E27FC236}">
                <a16:creationId xmlns:a16="http://schemas.microsoft.com/office/drawing/2014/main" xmlns="" id="{AE5463D9-D1F4-70BC-2BF1-F9C9FC800BD1}"/>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7" name="Text Placeholder 6">
            <a:extLst>
              <a:ext uri="{FF2B5EF4-FFF2-40B4-BE49-F238E27FC236}">
                <a16:creationId xmlns:a16="http://schemas.microsoft.com/office/drawing/2014/main" xmlns="" id="{E4D7C22E-399D-B854-4DBF-30677E72B6E4}"/>
              </a:ext>
            </a:extLst>
          </p:cNvPr>
          <p:cNvSpPr>
            <a:spLocks noGrp="1"/>
          </p:cNvSpPr>
          <p:nvPr>
            <p:ph type="body" idx="18"/>
          </p:nvPr>
        </p:nvSpPr>
        <p:spPr>
          <a:xfrm>
            <a:off x="6733504" y="2118463"/>
            <a:ext cx="4183650" cy="365125"/>
          </a:xfrm>
        </p:spPr>
        <p:txBody>
          <a:bodyPr>
            <a:normAutofit fontScale="92500" lnSpcReduction="10000"/>
          </a:bodyPr>
          <a:lstStyle/>
          <a:p>
            <a:pPr algn="ctr"/>
            <a:r>
              <a:rPr lang="en-US" sz="2400" dirty="0"/>
              <a:t>Hardware</a:t>
            </a:r>
            <a:endParaRPr lang="en-US" dirty="0"/>
          </a:p>
        </p:txBody>
      </p:sp>
      <p:sp>
        <p:nvSpPr>
          <p:cNvPr id="10" name="Text Placeholder 6">
            <a:extLst>
              <a:ext uri="{FF2B5EF4-FFF2-40B4-BE49-F238E27FC236}">
                <a16:creationId xmlns:a16="http://schemas.microsoft.com/office/drawing/2014/main" xmlns="" id="{47436FD1-7785-3FB3-63F1-3F47B029DDF1}"/>
              </a:ext>
            </a:extLst>
          </p:cNvPr>
          <p:cNvSpPr txBox="1">
            <a:spLocks/>
          </p:cNvSpPr>
          <p:nvPr/>
        </p:nvSpPr>
        <p:spPr>
          <a:xfrm>
            <a:off x="838200" y="2588063"/>
            <a:ext cx="4990735" cy="3638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600" dirty="0">
                <a:solidFill>
                  <a:schemeClr val="tx1">
                    <a:lumMod val="50000"/>
                    <a:lumOff val="50000"/>
                  </a:schemeClr>
                </a:solidFill>
              </a:rPr>
              <a:t>A deep learning framework, </a:t>
            </a:r>
            <a:r>
              <a:rPr lang="en-US" sz="1600" dirty="0" err="1">
                <a:solidFill>
                  <a:schemeClr val="tx1">
                    <a:lumMod val="50000"/>
                    <a:lumOff val="50000"/>
                  </a:schemeClr>
                </a:solidFill>
              </a:rPr>
              <a:t>PyTorch</a:t>
            </a:r>
            <a:r>
              <a:rPr lang="en-US" sz="1600" dirty="0">
                <a:solidFill>
                  <a:schemeClr val="tx1">
                    <a:lumMod val="50000"/>
                    <a:lumOff val="50000"/>
                  </a:schemeClr>
                </a:solidFill>
              </a:rPr>
              <a:t>, was needed to train and run the deep learning model. </a:t>
            </a:r>
          </a:p>
          <a:p>
            <a:pPr algn="just">
              <a:buFont typeface="Wingdings" panose="05000000000000000000" pitchFamily="2" charset="2"/>
              <a:buChar char="§"/>
            </a:pPr>
            <a:r>
              <a:rPr lang="en-US" sz="1600" dirty="0" err="1">
                <a:solidFill>
                  <a:schemeClr val="tx1">
                    <a:lumMod val="50000"/>
                    <a:lumOff val="50000"/>
                  </a:schemeClr>
                </a:solidFill>
              </a:rPr>
              <a:t>Daltonization</a:t>
            </a:r>
            <a:r>
              <a:rPr lang="en-US" sz="1600" dirty="0">
                <a:solidFill>
                  <a:schemeClr val="tx1">
                    <a:lumMod val="50000"/>
                    <a:lumOff val="50000"/>
                  </a:schemeClr>
                </a:solidFill>
              </a:rPr>
              <a:t> library was used for the custom dataset to train the deep learning model and generate color-deficient-friendly target images.</a:t>
            </a:r>
          </a:p>
          <a:p>
            <a:pPr algn="just">
              <a:buFont typeface="Wingdings" panose="05000000000000000000" pitchFamily="2" charset="2"/>
              <a:buChar char="§"/>
            </a:pPr>
            <a:r>
              <a:rPr lang="en-US" sz="1600" dirty="0">
                <a:solidFill>
                  <a:schemeClr val="tx1">
                    <a:lumMod val="50000"/>
                    <a:lumOff val="50000"/>
                  </a:schemeClr>
                </a:solidFill>
              </a:rPr>
              <a:t> Other software tools, such as Python, NumPy, and Matplotlib, are also used for data preprocessing and further analysis.</a:t>
            </a:r>
          </a:p>
          <a:p>
            <a:pPr algn="just">
              <a:buFont typeface="Wingdings" panose="05000000000000000000" pitchFamily="2" charset="2"/>
              <a:buChar char="§"/>
            </a:pPr>
            <a:r>
              <a:rPr lang="en-US" sz="1600" dirty="0">
                <a:solidFill>
                  <a:schemeClr val="tx1">
                    <a:lumMod val="50000"/>
                    <a:lumOff val="50000"/>
                  </a:schemeClr>
                </a:solidFill>
              </a:rPr>
              <a:t>IDE, like Visual Studio Code, was also used to write the code and run the notebook.</a:t>
            </a:r>
          </a:p>
          <a:p>
            <a:pPr algn="just">
              <a:buFont typeface="Wingdings" panose="05000000000000000000" pitchFamily="2" charset="2"/>
              <a:buChar char="§"/>
            </a:pPr>
            <a:r>
              <a:rPr lang="en-US" sz="1600" dirty="0">
                <a:solidFill>
                  <a:schemeClr val="tx1">
                    <a:lumMod val="50000"/>
                    <a:lumOff val="50000"/>
                  </a:schemeClr>
                </a:solidFill>
              </a:rPr>
              <a:t>Image Quality metrics like MS-SSIM, and SSIM were used to find the structural similarity between the reconstruction and ground truth.</a:t>
            </a:r>
          </a:p>
        </p:txBody>
      </p:sp>
      <p:sp>
        <p:nvSpPr>
          <p:cNvPr id="11" name="Text Placeholder 5">
            <a:extLst>
              <a:ext uri="{FF2B5EF4-FFF2-40B4-BE49-F238E27FC236}">
                <a16:creationId xmlns:a16="http://schemas.microsoft.com/office/drawing/2014/main" xmlns="" id="{46B06F4A-FB26-4449-C202-4CCC6F60FD6D}"/>
              </a:ext>
            </a:extLst>
          </p:cNvPr>
          <p:cNvSpPr txBox="1">
            <a:spLocks/>
          </p:cNvSpPr>
          <p:nvPr/>
        </p:nvSpPr>
        <p:spPr>
          <a:xfrm>
            <a:off x="6530892" y="2588063"/>
            <a:ext cx="4548187" cy="2655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600" dirty="0">
                <a:solidFill>
                  <a:schemeClr val="tx1">
                    <a:lumMod val="50000"/>
                    <a:lumOff val="50000"/>
                  </a:schemeClr>
                </a:solidFill>
              </a:rPr>
              <a:t>GPU is essential in training and running deep learning models, especially on large and complex image datasets. </a:t>
            </a:r>
          </a:p>
          <a:p>
            <a:pPr algn="just">
              <a:buFont typeface="Wingdings" panose="05000000000000000000" pitchFamily="2" charset="2"/>
              <a:buChar char="§"/>
            </a:pPr>
            <a:r>
              <a:rPr lang="en-US" sz="1600" dirty="0">
                <a:solidFill>
                  <a:schemeClr val="tx1">
                    <a:lumMod val="50000"/>
                    <a:lumOff val="50000"/>
                  </a:schemeClr>
                </a:solidFill>
              </a:rPr>
              <a:t>A large amount of memory was also required, as large Autoencoder models often need to process large datasets of images. </a:t>
            </a:r>
          </a:p>
          <a:p>
            <a:pPr algn="just">
              <a:buFont typeface="Wingdings" panose="05000000000000000000" pitchFamily="2" charset="2"/>
              <a:buChar char="§"/>
            </a:pPr>
            <a:r>
              <a:rPr lang="en-US" sz="1600" dirty="0">
                <a:solidFill>
                  <a:schemeClr val="tx1">
                    <a:lumMod val="50000"/>
                    <a:lumOff val="50000"/>
                  </a:schemeClr>
                </a:solidFill>
              </a:rPr>
              <a:t>A cloud computing platform like Google </a:t>
            </a:r>
            <a:r>
              <a:rPr lang="en-US" sz="1600" dirty="0" err="1">
                <a:solidFill>
                  <a:schemeClr val="tx1">
                    <a:lumMod val="50000"/>
                    <a:lumOff val="50000"/>
                  </a:schemeClr>
                </a:solidFill>
              </a:rPr>
              <a:t>Colab</a:t>
            </a:r>
            <a:r>
              <a:rPr lang="en-US" sz="1600" dirty="0">
                <a:solidFill>
                  <a:schemeClr val="tx1">
                    <a:lumMod val="50000"/>
                    <a:lumOff val="50000"/>
                  </a:schemeClr>
                </a:solidFill>
              </a:rPr>
              <a:t> or Kaggle provided the necessary hardware resources and scaled the computation to multiple GPUs.</a:t>
            </a:r>
          </a:p>
        </p:txBody>
      </p:sp>
    </p:spTree>
    <p:extLst>
      <p:ext uri="{BB962C8B-B14F-4D97-AF65-F5344CB8AC3E}">
        <p14:creationId xmlns:p14="http://schemas.microsoft.com/office/powerpoint/2010/main" val="2114508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purl.org/dc/terms/"/>
    <ds:schemaRef ds:uri="http://purl.org/dc/dcmitype/"/>
    <ds:schemaRef ds:uri="6dc4bcd6-49db-4c07-9060-8acfc67cef9f"/>
    <ds:schemaRef ds:uri="http://purl.org/dc/elements/1.1/"/>
    <ds:schemaRef ds:uri="fb0879af-3eba-417a-a55a-ffe6dcd6ca77"/>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276</TotalTime>
  <Words>1181</Words>
  <Application>Microsoft Office PowerPoint</Application>
  <PresentationFormat>Widescreen</PresentationFormat>
  <Paragraphs>82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vt:lpstr>
      <vt:lpstr>Office Theme</vt:lpstr>
      <vt:lpstr>Enhancing Images for Color Vision Deficiency (CVD) with Deep Learning </vt:lpstr>
      <vt:lpstr>What is the project?</vt:lpstr>
      <vt:lpstr>Analysis of the Design</vt:lpstr>
      <vt:lpstr>Usability and Manufacturability</vt:lpstr>
      <vt:lpstr>Implementation</vt:lpstr>
      <vt:lpstr>Implementation</vt:lpstr>
      <vt:lpstr>Development Process</vt:lpstr>
      <vt:lpstr>Environment Considerations &amp; Sustainability </vt:lpstr>
      <vt:lpstr>Tools &amp; Technologies</vt:lpstr>
      <vt:lpstr>RESULTS (Visualized)</vt:lpstr>
      <vt:lpstr>RESULTS (Curves)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Rifat Mahbub</dc:creator>
  <cp:lastModifiedBy>Microsoft account</cp:lastModifiedBy>
  <cp:revision>25</cp:revision>
  <dcterms:created xsi:type="dcterms:W3CDTF">2024-05-30T16:23:39Z</dcterms:created>
  <dcterms:modified xsi:type="dcterms:W3CDTF">2024-05-30T22:22:31Z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